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61" r:id="rId2"/>
    <p:sldId id="285" r:id="rId3"/>
    <p:sldId id="286" r:id="rId4"/>
    <p:sldId id="262" r:id="rId5"/>
    <p:sldId id="263" r:id="rId6"/>
    <p:sldId id="264" r:id="rId7"/>
    <p:sldId id="265" r:id="rId8"/>
    <p:sldId id="266" r:id="rId9"/>
    <p:sldId id="257" r:id="rId10"/>
    <p:sldId id="259" r:id="rId11"/>
    <p:sldId id="281" r:id="rId12"/>
    <p:sldId id="282" r:id="rId13"/>
    <p:sldId id="273" r:id="rId14"/>
    <p:sldId id="271" r:id="rId15"/>
    <p:sldId id="274" r:id="rId16"/>
    <p:sldId id="272" r:id="rId17"/>
    <p:sldId id="276" r:id="rId18"/>
    <p:sldId id="277" r:id="rId19"/>
    <p:sldId id="280" r:id="rId20"/>
    <p:sldId id="283" r:id="rId21"/>
    <p:sldId id="279" r:id="rId22"/>
    <p:sldId id="278" r:id="rId23"/>
    <p:sldId id="284" r:id="rId24"/>
    <p:sldId id="293" r:id="rId25"/>
    <p:sldId id="294" r:id="rId26"/>
    <p:sldId id="295" r:id="rId27"/>
  </p:sldIdLst>
  <p:sldSz cx="10691813" cy="7559675"/>
  <p:notesSz cx="6858000" cy="9144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77"/>
    <a:srgbClr val="4BABF8"/>
    <a:srgbClr val="F9D831"/>
    <a:srgbClr val="4AAAF7"/>
    <a:srgbClr val="B2CCFC"/>
    <a:srgbClr val="BAD2FC"/>
    <a:srgbClr val="CFDFFD"/>
    <a:srgbClr val="BBE5FE"/>
    <a:srgbClr val="C0D5FC"/>
    <a:srgbClr val="98D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E1942-F778-43CC-845E-00CBED27691E}" v="24" dt="2021-04-25T03:49:20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294" autoAdjust="0"/>
  </p:normalViewPr>
  <p:slideViewPr>
    <p:cSldViewPr snapToGrid="0">
      <p:cViewPr varScale="1">
        <p:scale>
          <a:sx n="68" d="100"/>
          <a:sy n="68" d="100"/>
        </p:scale>
        <p:origin x="1555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영진" userId="07e0bfca7b31d47b" providerId="LiveId" clId="{69CE1942-F778-43CC-845E-00CBED27691E}"/>
    <pc:docChg chg="undo custSel modSld">
      <pc:chgData name="이 영진" userId="07e0bfca7b31d47b" providerId="LiveId" clId="{69CE1942-F778-43CC-845E-00CBED27691E}" dt="2021-04-25T03:49:20.383" v="336" actId="20577"/>
      <pc:docMkLst>
        <pc:docMk/>
      </pc:docMkLst>
      <pc:sldChg chg="modSp mod">
        <pc:chgData name="이 영진" userId="07e0bfca7b31d47b" providerId="LiveId" clId="{69CE1942-F778-43CC-845E-00CBED27691E}" dt="2021-04-25T03:46:55.792" v="112" actId="20577"/>
        <pc:sldMkLst>
          <pc:docMk/>
          <pc:sldMk cId="3406176212" sldId="296"/>
        </pc:sldMkLst>
        <pc:spChg chg="mod">
          <ac:chgData name="이 영진" userId="07e0bfca7b31d47b" providerId="LiveId" clId="{69CE1942-F778-43CC-845E-00CBED27691E}" dt="2021-04-25T03:46:55.792" v="112" actId="20577"/>
          <ac:spMkLst>
            <pc:docMk/>
            <pc:sldMk cId="3406176212" sldId="296"/>
            <ac:spMk id="23" creationId="{5C6B47C6-49CF-4237-A83C-EA8C43E436AA}"/>
          </ac:spMkLst>
        </pc:spChg>
      </pc:sldChg>
      <pc:sldChg chg="addSp modSp mod">
        <pc:chgData name="이 영진" userId="07e0bfca7b31d47b" providerId="LiveId" clId="{69CE1942-F778-43CC-845E-00CBED27691E}" dt="2021-04-25T03:46:41.505" v="81"/>
        <pc:sldMkLst>
          <pc:docMk/>
          <pc:sldMk cId="1462212239" sldId="297"/>
        </pc:sldMkLst>
        <pc:spChg chg="mod">
          <ac:chgData name="이 영진" userId="07e0bfca7b31d47b" providerId="LiveId" clId="{69CE1942-F778-43CC-845E-00CBED27691E}" dt="2021-04-25T03:46:41.505" v="81"/>
          <ac:spMkLst>
            <pc:docMk/>
            <pc:sldMk cId="1462212239" sldId="297"/>
            <ac:spMk id="28" creationId="{BE38072A-26CF-4DAC-B677-437A7B348867}"/>
          </ac:spMkLst>
        </pc:spChg>
        <pc:picChg chg="add mod modCrop">
          <ac:chgData name="이 영진" userId="07e0bfca7b31d47b" providerId="LiveId" clId="{69CE1942-F778-43CC-845E-00CBED27691E}" dt="2021-04-25T03:46:21.477" v="7" actId="1076"/>
          <ac:picMkLst>
            <pc:docMk/>
            <pc:sldMk cId="1462212239" sldId="297"/>
            <ac:picMk id="15" creationId="{7660BDFE-1EB4-4E30-BE5B-BF02FB848667}"/>
          </ac:picMkLst>
        </pc:picChg>
      </pc:sldChg>
      <pc:sldChg chg="addSp delSp modSp mod">
        <pc:chgData name="이 영진" userId="07e0bfca7b31d47b" providerId="LiveId" clId="{69CE1942-F778-43CC-845E-00CBED27691E}" dt="2021-04-25T03:47:44.321" v="128" actId="1038"/>
        <pc:sldMkLst>
          <pc:docMk/>
          <pc:sldMk cId="2152311303" sldId="300"/>
        </pc:sldMkLst>
        <pc:picChg chg="add del mod modCrop">
          <ac:chgData name="이 영진" userId="07e0bfca7b31d47b" providerId="LiveId" clId="{69CE1942-F778-43CC-845E-00CBED27691E}" dt="2021-04-25T03:47:23.574" v="120" actId="22"/>
          <ac:picMkLst>
            <pc:docMk/>
            <pc:sldMk cId="2152311303" sldId="300"/>
            <ac:picMk id="14" creationId="{59944D4C-6487-4481-8087-C6B6BC4ECAD5}"/>
          </ac:picMkLst>
        </pc:picChg>
        <pc:picChg chg="add mod">
          <ac:chgData name="이 영진" userId="07e0bfca7b31d47b" providerId="LiveId" clId="{69CE1942-F778-43CC-845E-00CBED27691E}" dt="2021-04-25T03:47:44.321" v="128" actId="1038"/>
          <ac:picMkLst>
            <pc:docMk/>
            <pc:sldMk cId="2152311303" sldId="300"/>
            <ac:picMk id="17" creationId="{810659CD-4976-4114-8B67-DD569DC7FD44}"/>
          </ac:picMkLst>
        </pc:picChg>
      </pc:sldChg>
      <pc:sldChg chg="addSp modSp mod">
        <pc:chgData name="이 영진" userId="07e0bfca7b31d47b" providerId="LiveId" clId="{69CE1942-F778-43CC-845E-00CBED27691E}" dt="2021-04-25T03:49:20.383" v="336" actId="20577"/>
        <pc:sldMkLst>
          <pc:docMk/>
          <pc:sldMk cId="1263837444" sldId="301"/>
        </pc:sldMkLst>
        <pc:spChg chg="add mod">
          <ac:chgData name="이 영진" userId="07e0bfca7b31d47b" providerId="LiveId" clId="{69CE1942-F778-43CC-845E-00CBED27691E}" dt="2021-04-25T03:49:20.383" v="336" actId="20577"/>
          <ac:spMkLst>
            <pc:docMk/>
            <pc:sldMk cId="1263837444" sldId="301"/>
            <ac:spMk id="2" creationId="{84D54241-8E19-4AAB-BABB-74E4986E2626}"/>
          </ac:spMkLst>
        </pc:spChg>
        <pc:spChg chg="add mod">
          <ac:chgData name="이 영진" userId="07e0bfca7b31d47b" providerId="LiveId" clId="{69CE1942-F778-43CC-845E-00CBED27691E}" dt="2021-04-25T03:48:22.703" v="134" actId="14100"/>
          <ac:spMkLst>
            <pc:docMk/>
            <pc:sldMk cId="1263837444" sldId="301"/>
            <ac:spMk id="16" creationId="{595341F7-EB04-4F90-B9AA-5DF20A2367BB}"/>
          </ac:spMkLst>
        </pc:spChg>
        <pc:picChg chg="mod modCrop">
          <ac:chgData name="이 영진" userId="07e0bfca7b31d47b" providerId="LiveId" clId="{69CE1942-F778-43CC-845E-00CBED27691E}" dt="2021-04-25T03:47:57.474" v="130" actId="1076"/>
          <ac:picMkLst>
            <pc:docMk/>
            <pc:sldMk cId="1263837444" sldId="301"/>
            <ac:picMk id="14" creationId="{2E93FDFD-FB59-466E-BE1E-25DB47ECA1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759927-AD18-4374-B264-56F3E70DA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02183-8FC1-4CF5-97D0-85C84E595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3BD6-4796-4EC7-A3A9-7896D9AFDFFE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E5B95-D62C-418F-84A8-72F09EF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7F868-D033-4371-8671-4386A81A0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DDC3-13B7-4C46-870C-B7A6CC386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8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CB43-7991-4A84-ACEB-260C0697A7BB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6607B-1009-4CD4-9315-6782B9064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75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5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k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CD41-5A5B-4B12-86B2-01267697FD76}"/>
              </a:ext>
            </a:extLst>
          </p:cNvPr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6972E-82EE-4497-8A72-264B1363482B}"/>
              </a:ext>
            </a:extLst>
          </p:cNvPr>
          <p:cNvSpPr txBox="1"/>
          <p:nvPr/>
        </p:nvSpPr>
        <p:spPr>
          <a:xfrm>
            <a:off x="694813" y="2329092"/>
            <a:ext cx="78724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인공지능</a:t>
            </a:r>
            <a:r>
              <a:rPr lang="en-US" altLang="ko-KR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_</a:t>
            </a:r>
            <a:r>
              <a:rPr lang="ko-KR" altLang="en-US" sz="6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티쳐블머신</a:t>
            </a:r>
            <a:endParaRPr lang="en-US" altLang="ko-KR" sz="6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0FDB-D4E0-40D0-8807-FD6643046FB5}"/>
              </a:ext>
            </a:extLst>
          </p:cNvPr>
          <p:cNvGrpSpPr/>
          <p:nvPr/>
        </p:nvGrpSpPr>
        <p:grpSpPr>
          <a:xfrm>
            <a:off x="694813" y="1188462"/>
            <a:ext cx="3957019" cy="884948"/>
            <a:chOff x="694813" y="1188462"/>
            <a:chExt cx="3957019" cy="8849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477138-6F64-4213-852F-C76F8E8A827E}"/>
                </a:ext>
              </a:extLst>
            </p:cNvPr>
            <p:cNvSpPr txBox="1"/>
            <p:nvPr/>
          </p:nvSpPr>
          <p:spPr>
            <a:xfrm>
              <a:off x="694813" y="1350135"/>
              <a:ext cx="3957019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꿈과 현실을 </a:t>
              </a:r>
              <a:r>
                <a:rPr lang="en-US" altLang="ko-KR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IT</a:t>
              </a:r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164FC-299F-47D0-91BB-A25F65176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36" t="-24688" r="34507" b="-51176"/>
            <a:stretch/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8B7010-4719-43F4-868C-B7C9237BE443}"/>
              </a:ext>
            </a:extLst>
          </p:cNvPr>
          <p:cNvSpPr txBox="1"/>
          <p:nvPr/>
        </p:nvSpPr>
        <p:spPr>
          <a:xfrm>
            <a:off x="713863" y="4714266"/>
            <a:ext cx="353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2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에이블</a:t>
            </a:r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이영진 대표</a:t>
            </a:r>
          </a:p>
        </p:txBody>
      </p:sp>
    </p:spTree>
    <p:extLst>
      <p:ext uri="{BB962C8B-B14F-4D97-AF65-F5344CB8AC3E}">
        <p14:creationId xmlns:p14="http://schemas.microsoft.com/office/powerpoint/2010/main" val="229358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구현 원리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FB8D60-F47C-430D-ABD5-7E96C1CF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9" y="2182523"/>
            <a:ext cx="3703174" cy="293811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7BC2426-33CF-4E11-9312-308BF656FAFB}"/>
              </a:ext>
            </a:extLst>
          </p:cNvPr>
          <p:cNvSpPr/>
          <p:nvPr/>
        </p:nvSpPr>
        <p:spPr>
          <a:xfrm>
            <a:off x="6248400" y="1920240"/>
            <a:ext cx="2265680" cy="1198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사전 학습 </a:t>
            </a:r>
            <a:endParaRPr lang="en-US" altLang="ko-KR" dirty="0"/>
          </a:p>
          <a:p>
            <a:pPr algn="ctr"/>
            <a:r>
              <a:rPr lang="ko-KR" altLang="en-US" dirty="0"/>
              <a:t>모델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6F45FC4-440E-4A1E-821D-A126439260E9}"/>
              </a:ext>
            </a:extLst>
          </p:cNvPr>
          <p:cNvSpPr/>
          <p:nvPr/>
        </p:nvSpPr>
        <p:spPr>
          <a:xfrm>
            <a:off x="7106920" y="3332797"/>
            <a:ext cx="548640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89B8E80-8F52-4533-8B65-956D20D09A95}"/>
              </a:ext>
            </a:extLst>
          </p:cNvPr>
          <p:cNvSpPr/>
          <p:nvPr/>
        </p:nvSpPr>
        <p:spPr>
          <a:xfrm>
            <a:off x="6248400" y="4202180"/>
            <a:ext cx="2265680" cy="1198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제작한 모델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658075B-365F-4299-980B-FA7934132C3C}"/>
              </a:ext>
            </a:extLst>
          </p:cNvPr>
          <p:cNvSpPr/>
          <p:nvPr/>
        </p:nvSpPr>
        <p:spPr>
          <a:xfrm>
            <a:off x="6151880" y="3346007"/>
            <a:ext cx="95504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61CE91A-D95B-44BA-99C3-C720DDBC0045}"/>
              </a:ext>
            </a:extLst>
          </p:cNvPr>
          <p:cNvSpPr/>
          <p:nvPr/>
        </p:nvSpPr>
        <p:spPr>
          <a:xfrm>
            <a:off x="5125720" y="2688657"/>
            <a:ext cx="955040" cy="1741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</a:t>
            </a:r>
            <a:endParaRPr lang="en-US" altLang="ko-KR" dirty="0"/>
          </a:p>
          <a:p>
            <a:pPr algn="ctr"/>
            <a:r>
              <a:rPr lang="ko-KR" altLang="en-US" dirty="0"/>
              <a:t>이</a:t>
            </a:r>
            <a:endParaRPr lang="en-US" altLang="ko-KR" dirty="0"/>
          </a:p>
          <a:p>
            <a:pPr algn="ctr"/>
            <a:r>
              <a:rPr lang="ko-KR" altLang="en-US" dirty="0"/>
              <a:t>학</a:t>
            </a:r>
            <a:endParaRPr lang="en-US" altLang="ko-KR" dirty="0"/>
          </a:p>
          <a:p>
            <a:pPr algn="ctr"/>
            <a:r>
              <a:rPr lang="ko-KR" altLang="en-US" dirty="0"/>
              <a:t>습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09BE4F-A812-4653-A575-8A988DC0A512}"/>
              </a:ext>
            </a:extLst>
          </p:cNvPr>
          <p:cNvSpPr txBox="1"/>
          <p:nvPr/>
        </p:nvSpPr>
        <p:spPr>
          <a:xfrm>
            <a:off x="1430671" y="5550093"/>
            <a:ext cx="7390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전이학습 </a:t>
            </a:r>
            <a:r>
              <a:rPr lang="en-US" altLang="ko-KR" dirty="0"/>
              <a:t>: </a:t>
            </a:r>
            <a:r>
              <a:rPr lang="ko-KR" altLang="en-US" dirty="0"/>
              <a:t>높은 정확도를 짧은 시간 안에 달성 할 수 있는 방법으로 </a:t>
            </a:r>
            <a:r>
              <a:rPr lang="ko-KR" altLang="en-US" dirty="0" err="1"/>
              <a:t>컵퓨터</a:t>
            </a:r>
            <a:r>
              <a:rPr lang="ko-KR" altLang="en-US" dirty="0"/>
              <a:t> 비전에서 이야기하는 전이 학습은 사전 학습된 모델을 이용하여 결과 값에 도출함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완료된 모델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459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1C1EC2-AF6B-456B-B1BF-BD101B4DA697}"/>
              </a:ext>
            </a:extLst>
          </p:cNvPr>
          <p:cNvSpPr/>
          <p:nvPr/>
        </p:nvSpPr>
        <p:spPr>
          <a:xfrm>
            <a:off x="1260887" y="3401898"/>
            <a:ext cx="8834485" cy="12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rgbClr val="FD6662"/>
                </a:solidFill>
              </a:rPr>
              <a:t>피지컬 컴퓨팅</a:t>
            </a:r>
            <a:endParaRPr lang="en-US" altLang="ko-KR" sz="2000" b="1" dirty="0">
              <a:solidFill>
                <a:srgbClr val="FD666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피지컬컴퓨팅은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소프트웨어로 처리된 결과들이 현실세계로 동작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표시 등 다양한 물리적인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방식으로 구현 하는 것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6095707-3D5F-4D84-AD0B-DBF757AC01D5}"/>
              </a:ext>
            </a:extLst>
          </p:cNvPr>
          <p:cNvSpPr/>
          <p:nvPr/>
        </p:nvSpPr>
        <p:spPr>
          <a:xfrm>
            <a:off x="1657564" y="206703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티처블</a:t>
            </a:r>
            <a:r>
              <a:rPr lang="ko-KR" altLang="en-US" dirty="0"/>
              <a:t> 머신</a:t>
            </a:r>
            <a:br>
              <a:rPr lang="en-US" altLang="ko-KR" dirty="0"/>
            </a:br>
            <a:r>
              <a:rPr lang="en-US" altLang="ko-KR" dirty="0"/>
              <a:t>(AI </a:t>
            </a:r>
            <a:r>
              <a:rPr lang="ko-KR" altLang="en-US" dirty="0"/>
              <a:t>판단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68045AF-FEC3-48A7-AF42-FD423C643A6D}"/>
              </a:ext>
            </a:extLst>
          </p:cNvPr>
          <p:cNvSpPr/>
          <p:nvPr/>
        </p:nvSpPr>
        <p:spPr>
          <a:xfrm>
            <a:off x="4392658" y="2431656"/>
            <a:ext cx="1054484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D42D03-0C81-4869-9D97-A4D6DB7E0441}"/>
              </a:ext>
            </a:extLst>
          </p:cNvPr>
          <p:cNvSpPr/>
          <p:nvPr/>
        </p:nvSpPr>
        <p:spPr>
          <a:xfrm>
            <a:off x="6031317" y="206703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endParaRPr lang="en-US" altLang="ko-KR" dirty="0"/>
          </a:p>
          <a:p>
            <a:pPr algn="ctr"/>
            <a:r>
              <a:rPr lang="ko-KR" altLang="en-US" dirty="0"/>
              <a:t>동작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B5174E1-2D6B-4C2D-8257-4111B993D3F7}"/>
              </a:ext>
            </a:extLst>
          </p:cNvPr>
          <p:cNvSpPr/>
          <p:nvPr/>
        </p:nvSpPr>
        <p:spPr>
          <a:xfrm>
            <a:off x="1920421" y="6158745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티처블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ctr"/>
            <a:r>
              <a:rPr lang="ko-KR" altLang="en-US" sz="2400" dirty="0"/>
              <a:t>머신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09E872C-5EF3-4332-AE78-DADFE2E37B0A}"/>
              </a:ext>
            </a:extLst>
          </p:cNvPr>
          <p:cNvSpPr/>
          <p:nvPr/>
        </p:nvSpPr>
        <p:spPr>
          <a:xfrm rot="2865695">
            <a:off x="6411233" y="5630202"/>
            <a:ext cx="743288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8901395-D331-491A-9DC1-BC907EB02FD6}"/>
              </a:ext>
            </a:extLst>
          </p:cNvPr>
          <p:cNvSpPr/>
          <p:nvPr/>
        </p:nvSpPr>
        <p:spPr>
          <a:xfrm>
            <a:off x="6294174" y="6158745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아두이노</a:t>
            </a:r>
            <a:endParaRPr lang="en-US" altLang="ko-KR" sz="24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7657D6D-6D2B-4465-9487-3F649E11FA5D}"/>
              </a:ext>
            </a:extLst>
          </p:cNvPr>
          <p:cNvSpPr/>
          <p:nvPr/>
        </p:nvSpPr>
        <p:spPr>
          <a:xfrm>
            <a:off x="4188449" y="465435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P5</a:t>
            </a:r>
            <a:endParaRPr lang="ko-KR" altLang="en-US" sz="2400" dirty="0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49D51C1-290E-4FB4-B2E3-298945FC06B4}"/>
              </a:ext>
            </a:extLst>
          </p:cNvPr>
          <p:cNvSpPr/>
          <p:nvPr/>
        </p:nvSpPr>
        <p:spPr>
          <a:xfrm rot="18759974">
            <a:off x="3577585" y="5630202"/>
            <a:ext cx="694387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7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337229" cy="400110"/>
            <a:chOff x="143742" y="1435101"/>
            <a:chExt cx="13372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6796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예시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B161B-EA57-4020-9397-40F54167D5F4}"/>
              </a:ext>
            </a:extLst>
          </p:cNvPr>
          <p:cNvSpPr txBox="1"/>
          <p:nvPr/>
        </p:nvSpPr>
        <p:spPr>
          <a:xfrm>
            <a:off x="743248" y="1928149"/>
            <a:ext cx="629763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https://editor.p5js.org/gbose/present/2BN5HQYNK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1E1047-DD9E-4748-99D9-F11B60BB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8" y="2947615"/>
            <a:ext cx="4025309" cy="26768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C33C94-0F6F-45D1-8FC2-11D9EA23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27" y="2947615"/>
            <a:ext cx="4025309" cy="27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119221" cy="400110"/>
            <a:chOff x="143742" y="1435101"/>
            <a:chExt cx="1119221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4616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75410F-3AD7-496A-8CA7-E7996BE8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" y="2337599"/>
            <a:ext cx="3470645" cy="334759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09A93B-3919-445A-9130-69B0B1DFFB10}"/>
              </a:ext>
            </a:extLst>
          </p:cNvPr>
          <p:cNvSpPr/>
          <p:nvPr/>
        </p:nvSpPr>
        <p:spPr>
          <a:xfrm>
            <a:off x="4453432" y="2337599"/>
            <a:ext cx="5807137" cy="310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</a:rPr>
              <a:t>p5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자바스크립트로 만들어진 새로운 라이브러리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디자이너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아티스트등이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조금 더 쉽게  작성된 프로세싱 언어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프로세싱 언어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프로그래머가 아닌 사람들을 위해 시각 적으로 접근하며 그래픽 사용자 인터페이스 위주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결과물을 웹상에서 실행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9EA03-E6E7-41F6-B40C-0CDBEFE4C276}"/>
              </a:ext>
            </a:extLst>
          </p:cNvPr>
          <p:cNvSpPr txBox="1"/>
          <p:nvPr/>
        </p:nvSpPr>
        <p:spPr>
          <a:xfrm>
            <a:off x="743248" y="6303598"/>
            <a:ext cx="5345348" cy="695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https://p5js.org/ko/</a:t>
            </a:r>
            <a:endParaRPr lang="en-US" altLang="ko-KR" dirty="0"/>
          </a:p>
          <a:p>
            <a:r>
              <a:rPr lang="ko-KR" altLang="en-US" dirty="0"/>
              <a:t>또는 구글 </a:t>
            </a:r>
            <a:r>
              <a:rPr lang="en-US" altLang="ko-KR" dirty="0"/>
              <a:t>p5 </a:t>
            </a:r>
            <a:r>
              <a:rPr lang="ko-KR" altLang="en-US" dirty="0"/>
              <a:t>검색 후 접속</a:t>
            </a:r>
          </a:p>
        </p:txBody>
      </p:sp>
    </p:spTree>
    <p:extLst>
      <p:ext uri="{BB962C8B-B14F-4D97-AF65-F5344CB8AC3E}">
        <p14:creationId xmlns:p14="http://schemas.microsoft.com/office/powerpoint/2010/main" val="133614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119221" cy="400110"/>
            <a:chOff x="143742" y="1435101"/>
            <a:chExt cx="1119221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4616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9630CF-7C5C-4C5F-9951-ADEA5601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71" y="1928149"/>
            <a:ext cx="5172075" cy="14954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2CC3590-9FB0-4B7F-9F21-6E6F2E829908}"/>
              </a:ext>
            </a:extLst>
          </p:cNvPr>
          <p:cNvSpPr txBox="1"/>
          <p:nvPr/>
        </p:nvSpPr>
        <p:spPr>
          <a:xfrm>
            <a:off x="637341" y="3270504"/>
            <a:ext cx="789156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https://github.com/p5-serial/p5.serialcontrol/releases/tag/0.1.2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CD656EF-869A-4EF9-A152-B5A37BA4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2" y="3895217"/>
            <a:ext cx="10167577" cy="245137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83BEBF-50DD-4EE7-8F8C-38C3E202D9CE}"/>
              </a:ext>
            </a:extLst>
          </p:cNvPr>
          <p:cNvSpPr txBox="1"/>
          <p:nvPr/>
        </p:nvSpPr>
        <p:spPr>
          <a:xfrm>
            <a:off x="310270" y="6346589"/>
            <a:ext cx="789156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p5</a:t>
            </a:r>
            <a:r>
              <a:rPr lang="ko-KR" altLang="en-US" dirty="0"/>
              <a:t> 통신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08412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113356" cy="400110"/>
            <a:chOff x="143742" y="1435101"/>
            <a:chExt cx="3113356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4558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 SERIAL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CONTROL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155A0C-3AE2-487C-913C-E9A08A3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6" y="2445916"/>
            <a:ext cx="6365815" cy="36085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6DBAB6-7630-4592-9834-B3547876DA79}"/>
              </a:ext>
            </a:extLst>
          </p:cNvPr>
          <p:cNvSpPr/>
          <p:nvPr/>
        </p:nvSpPr>
        <p:spPr>
          <a:xfrm>
            <a:off x="568080" y="3394953"/>
            <a:ext cx="692807" cy="505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C1CCC6-271D-461C-91ED-4809F9090FB9}"/>
              </a:ext>
            </a:extLst>
          </p:cNvPr>
          <p:cNvSpPr/>
          <p:nvPr/>
        </p:nvSpPr>
        <p:spPr>
          <a:xfrm>
            <a:off x="652634" y="4775131"/>
            <a:ext cx="1643094" cy="505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1D3D56-CCEC-42FC-B0AE-8575E8F4874A}"/>
              </a:ext>
            </a:extLst>
          </p:cNvPr>
          <p:cNvSpPr txBox="1"/>
          <p:nvPr/>
        </p:nvSpPr>
        <p:spPr>
          <a:xfrm>
            <a:off x="7078547" y="3198717"/>
            <a:ext cx="35516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Info</a:t>
            </a:r>
          </a:p>
          <a:p>
            <a:r>
              <a:rPr lang="ko-KR" altLang="en-US" sz="1400" dirty="0"/>
              <a:t>현재 컴퓨터에 연결되어 있는 통신 포트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아두이노</a:t>
            </a:r>
            <a:r>
              <a:rPr lang="ko-KR" altLang="en-US" sz="1400" dirty="0"/>
              <a:t> 포트와 연결</a:t>
            </a:r>
          </a:p>
        </p:txBody>
      </p:sp>
    </p:spTree>
    <p:extLst>
      <p:ext uri="{BB962C8B-B14F-4D97-AF65-F5344CB8AC3E}">
        <p14:creationId xmlns:p14="http://schemas.microsoft.com/office/powerpoint/2010/main" val="1653697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E6FA59-DE17-44BB-84BA-D754F30E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9" y="2570406"/>
            <a:ext cx="6313251" cy="383007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81819-4DAC-45EC-A9C9-CA05FAEDD670}"/>
              </a:ext>
            </a:extLst>
          </p:cNvPr>
          <p:cNvSpPr/>
          <p:nvPr/>
        </p:nvSpPr>
        <p:spPr>
          <a:xfrm>
            <a:off x="354159" y="3054485"/>
            <a:ext cx="283182" cy="26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42FF3-634D-4854-AF5A-DC0B895411B6}"/>
              </a:ext>
            </a:extLst>
          </p:cNvPr>
          <p:cNvSpPr/>
          <p:nvPr/>
        </p:nvSpPr>
        <p:spPr>
          <a:xfrm>
            <a:off x="392385" y="4519959"/>
            <a:ext cx="283182" cy="26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779BD7-057B-40D0-B114-DAD62668CB62}"/>
              </a:ext>
            </a:extLst>
          </p:cNvPr>
          <p:cNvSpPr txBox="1"/>
          <p:nvPr/>
        </p:nvSpPr>
        <p:spPr>
          <a:xfrm>
            <a:off x="6915351" y="2815449"/>
            <a:ext cx="35516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AI </a:t>
            </a:r>
            <a:r>
              <a:rPr lang="ko-KR" altLang="en-US" sz="1400" dirty="0"/>
              <a:t>판단 클래스 값의 변화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간결함을 위한 </a:t>
            </a:r>
            <a:r>
              <a:rPr lang="en-US" altLang="ko-KR" sz="1400" dirty="0" err="1"/>
              <a:t>a,b</a:t>
            </a:r>
            <a:r>
              <a:rPr lang="ko-KR" altLang="en-US" sz="1400" dirty="0"/>
              <a:t>선택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클래스명 자유롭게 선택</a:t>
            </a:r>
          </a:p>
        </p:txBody>
      </p:sp>
    </p:spTree>
    <p:extLst>
      <p:ext uri="{BB962C8B-B14F-4D97-AF65-F5344CB8AC3E}">
        <p14:creationId xmlns:p14="http://schemas.microsoft.com/office/powerpoint/2010/main" val="1112343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642278-954E-4147-8751-9798B987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2647600"/>
            <a:ext cx="4758998" cy="413422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2E921C-E372-4FF4-A0CA-2D67D21F6BBC}"/>
              </a:ext>
            </a:extLst>
          </p:cNvPr>
          <p:cNvSpPr/>
          <p:nvPr/>
        </p:nvSpPr>
        <p:spPr>
          <a:xfrm>
            <a:off x="2470826" y="3666267"/>
            <a:ext cx="1225685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0E151-144A-4BFC-9E1F-1C35EBB61455}"/>
              </a:ext>
            </a:extLst>
          </p:cNvPr>
          <p:cNvSpPr/>
          <p:nvPr/>
        </p:nvSpPr>
        <p:spPr>
          <a:xfrm>
            <a:off x="2675106" y="4285595"/>
            <a:ext cx="564205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90D49-BEF3-428C-83B1-16CA13B61583}"/>
              </a:ext>
            </a:extLst>
          </p:cNvPr>
          <p:cNvSpPr txBox="1"/>
          <p:nvPr/>
        </p:nvSpPr>
        <p:spPr>
          <a:xfrm>
            <a:off x="5578657" y="2647600"/>
            <a:ext cx="35516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업로드로 클라우드에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사이트 준비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해당 고유의 모델 주소 위치 체크</a:t>
            </a:r>
          </a:p>
        </p:txBody>
      </p:sp>
    </p:spTree>
    <p:extLst>
      <p:ext uri="{BB962C8B-B14F-4D97-AF65-F5344CB8AC3E}">
        <p14:creationId xmlns:p14="http://schemas.microsoft.com/office/powerpoint/2010/main" val="88440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8CE1E-A1CA-499D-A059-A32CCFAF5FC2}"/>
              </a:ext>
            </a:extLst>
          </p:cNvPr>
          <p:cNvSpPr txBox="1"/>
          <p:nvPr/>
        </p:nvSpPr>
        <p:spPr>
          <a:xfrm>
            <a:off x="743248" y="2024608"/>
            <a:ext cx="534534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https://editor.p5js.org/krantas/sketches/IKUf43rB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73226E-8B1F-43A3-8AD1-CA90A3A7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772030"/>
            <a:ext cx="4330883" cy="4339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63DF59-AA0C-4BA5-BDF2-0327B34C30F5}"/>
              </a:ext>
            </a:extLst>
          </p:cNvPr>
          <p:cNvSpPr txBox="1"/>
          <p:nvPr/>
        </p:nvSpPr>
        <p:spPr>
          <a:xfrm>
            <a:off x="5193555" y="2772030"/>
            <a:ext cx="40574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P5 </a:t>
            </a:r>
            <a:r>
              <a:rPr lang="ko-KR" altLang="en-US" sz="1400" dirty="0" err="1"/>
              <a:t>티처블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연동 프로그램 라이브러리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아두이노와</a:t>
            </a:r>
            <a:r>
              <a:rPr lang="ko-KR" altLang="en-US" sz="1400" dirty="0"/>
              <a:t> 컴퓨터 연결 포트 작성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티처블</a:t>
            </a:r>
            <a:r>
              <a:rPr lang="ko-KR" altLang="en-US" sz="1400" dirty="0"/>
              <a:t> 머신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주소 링크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Classifier </a:t>
            </a:r>
            <a:r>
              <a:rPr lang="ko-KR" altLang="en-US" sz="1400" dirty="0"/>
              <a:t>라는 객체에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지정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E0AB71-FEF0-44E1-87FF-2F4380BD0AD7}"/>
              </a:ext>
            </a:extLst>
          </p:cNvPr>
          <p:cNvSpPr/>
          <p:nvPr/>
        </p:nvSpPr>
        <p:spPr>
          <a:xfrm>
            <a:off x="3415923" y="3662575"/>
            <a:ext cx="475142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F3C8AB-BB18-4A46-B9C2-86F59B43EBFF}"/>
              </a:ext>
            </a:extLst>
          </p:cNvPr>
          <p:cNvSpPr/>
          <p:nvPr/>
        </p:nvSpPr>
        <p:spPr>
          <a:xfrm>
            <a:off x="1323292" y="3545313"/>
            <a:ext cx="475142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118BE9-01EB-4A96-B4CD-5265A76C6285}"/>
              </a:ext>
            </a:extLst>
          </p:cNvPr>
          <p:cNvSpPr/>
          <p:nvPr/>
        </p:nvSpPr>
        <p:spPr>
          <a:xfrm>
            <a:off x="785745" y="4459713"/>
            <a:ext cx="2728980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1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EDA023-E09C-43C6-9104-1C260C5F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2325456"/>
            <a:ext cx="5245691" cy="483951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5C2BAD-2405-400F-BEA4-084E0B76693E}"/>
              </a:ext>
            </a:extLst>
          </p:cNvPr>
          <p:cNvSpPr/>
          <p:nvPr/>
        </p:nvSpPr>
        <p:spPr>
          <a:xfrm>
            <a:off x="1114825" y="4457700"/>
            <a:ext cx="4485024" cy="904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310006-3B2F-41F1-98B0-36FBCC53ACAB}"/>
              </a:ext>
            </a:extLst>
          </p:cNvPr>
          <p:cNvSpPr/>
          <p:nvPr/>
        </p:nvSpPr>
        <p:spPr>
          <a:xfrm>
            <a:off x="1114826" y="2672425"/>
            <a:ext cx="4485024" cy="330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C44213-E975-40C4-B87A-FE0E2E67FA4C}"/>
              </a:ext>
            </a:extLst>
          </p:cNvPr>
          <p:cNvSpPr txBox="1"/>
          <p:nvPr/>
        </p:nvSpPr>
        <p:spPr>
          <a:xfrm>
            <a:off x="5698534" y="4622482"/>
            <a:ext cx="4436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Ai</a:t>
            </a:r>
            <a:r>
              <a:rPr lang="ko-KR" altLang="en-US" sz="1400" dirty="0"/>
              <a:t>  판독 결과를 </a:t>
            </a:r>
            <a:r>
              <a:rPr lang="en-US" altLang="ko-KR" sz="1400" dirty="0"/>
              <a:t>Serial </a:t>
            </a:r>
            <a:r>
              <a:rPr lang="ko-KR" altLang="en-US" sz="1400" dirty="0"/>
              <a:t>통신을 통해 </a:t>
            </a:r>
            <a:r>
              <a:rPr lang="ko-KR" altLang="en-US" sz="1400" dirty="0" err="1"/>
              <a:t>아두이노로</a:t>
            </a:r>
            <a:r>
              <a:rPr lang="ko-KR" altLang="en-US" sz="1400" dirty="0"/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37162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426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머신러닝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ABF5C8-BA92-40C8-8435-DD3099BA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91" y="2407921"/>
            <a:ext cx="3490763" cy="17576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8AA309-7B24-4950-96AE-E125947B7C7B}"/>
              </a:ext>
            </a:extLst>
          </p:cNvPr>
          <p:cNvSpPr txBox="1"/>
          <p:nvPr/>
        </p:nvSpPr>
        <p:spPr>
          <a:xfrm>
            <a:off x="4865414" y="2407921"/>
            <a:ext cx="44360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아두이노</a:t>
            </a:r>
            <a:endParaRPr lang="en-US" altLang="ko-KR" sz="1400" dirty="0"/>
          </a:p>
          <a:p>
            <a:r>
              <a:rPr lang="en-US" altLang="ko-KR" sz="1400" dirty="0"/>
              <a:t> - AVR </a:t>
            </a:r>
            <a:r>
              <a:rPr lang="ko-KR" altLang="en-US" sz="1400" dirty="0"/>
              <a:t>기반의 </a:t>
            </a:r>
            <a:r>
              <a:rPr lang="ko-KR" altLang="en-US" sz="1400" dirty="0" err="1"/>
              <a:t>마이크로컨트롤러</a:t>
            </a:r>
            <a:r>
              <a:rPr lang="ko-KR" altLang="en-US" sz="1400" dirty="0"/>
              <a:t> 개발 환경의 파생</a:t>
            </a:r>
            <a:endParaRPr lang="en-US" altLang="ko-KR" sz="1400" dirty="0"/>
          </a:p>
          <a:p>
            <a:r>
              <a:rPr lang="en-US" altLang="ko-KR" sz="1400" dirty="0"/>
              <a:t> - </a:t>
            </a:r>
            <a:r>
              <a:rPr lang="ko-KR" altLang="en-US" sz="1400" dirty="0"/>
              <a:t>프로그래밍을 통해 다양한 기능 활동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FA56B4-666E-4F4B-959B-59C8343C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9602" y="4779661"/>
            <a:ext cx="3009256" cy="22256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83BA4D-D604-46FA-B17B-9E5F623E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14" y="4387859"/>
            <a:ext cx="3490763" cy="30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75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4D8E76-82EF-4EB0-B817-D3BE54A9F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68" y="1835211"/>
            <a:ext cx="4802237" cy="12524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5498BA-3430-4658-92EC-2178705F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031" y="3007974"/>
            <a:ext cx="5339218" cy="43956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64363E-A3F3-46D5-87A0-671E4CE9A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44" y="2055812"/>
            <a:ext cx="2638425" cy="1724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1F8A6A-4E95-425C-BC7D-EEC12E5F21AD}"/>
              </a:ext>
            </a:extLst>
          </p:cNvPr>
          <p:cNvGrpSpPr/>
          <p:nvPr/>
        </p:nvGrpSpPr>
        <p:grpSpPr>
          <a:xfrm>
            <a:off x="223519" y="4186136"/>
            <a:ext cx="4820766" cy="3065053"/>
            <a:chOff x="-1" y="4338536"/>
            <a:chExt cx="4820766" cy="3065053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146E08A2-67DC-4A51-9890-90ABC5486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33104"/>
            <a:stretch/>
          </p:blipFill>
          <p:spPr bwMode="auto">
            <a:xfrm>
              <a:off x="184382" y="4338536"/>
              <a:ext cx="4636383" cy="2826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47C78A3-DAD9-49DB-BCC8-47142D5B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5390040"/>
              <a:ext cx="2982997" cy="201354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860867-3C7C-4422-B059-AD0A74738E80}"/>
              </a:ext>
            </a:extLst>
          </p:cNvPr>
          <p:cNvSpPr/>
          <p:nvPr/>
        </p:nvSpPr>
        <p:spPr>
          <a:xfrm>
            <a:off x="5175031" y="3779837"/>
            <a:ext cx="3416519" cy="480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2BF268-A14A-409D-A080-29894E1ED929}"/>
              </a:ext>
            </a:extLst>
          </p:cNvPr>
          <p:cNvSpPr txBox="1"/>
          <p:nvPr/>
        </p:nvSpPr>
        <p:spPr>
          <a:xfrm>
            <a:off x="7879503" y="4300127"/>
            <a:ext cx="2669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Serial</a:t>
            </a:r>
            <a:r>
              <a:rPr lang="ko-KR" altLang="en-US" sz="1400" dirty="0"/>
              <a:t> 통신으로 넘어온 데이터를 </a:t>
            </a:r>
            <a:r>
              <a:rPr lang="en-US" altLang="ko-KR" sz="1400" dirty="0"/>
              <a:t>data </a:t>
            </a:r>
            <a:r>
              <a:rPr lang="ko-KR" altLang="en-US" sz="1400" dirty="0"/>
              <a:t>파일에 저장</a:t>
            </a:r>
          </a:p>
        </p:txBody>
      </p:sp>
    </p:spTree>
    <p:extLst>
      <p:ext uri="{BB962C8B-B14F-4D97-AF65-F5344CB8AC3E}">
        <p14:creationId xmlns:p14="http://schemas.microsoft.com/office/powerpoint/2010/main" val="400571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064625" cy="400110"/>
            <a:chOff x="143742" y="1435101"/>
            <a:chExt cx="306462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4070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 결과 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833654-1CE1-4C61-AA54-3A36D809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" y="1928149"/>
            <a:ext cx="4505023" cy="51523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D7A8AA-2953-42C7-8D77-39BDFC8F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52" y="1928149"/>
            <a:ext cx="3561066" cy="2692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6F1530-A42B-4B6E-99FD-0D94BA79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52" y="4620848"/>
            <a:ext cx="3561066" cy="25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36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645280" cy="400110"/>
            <a:chOff x="143742" y="1435101"/>
            <a:chExt cx="264528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9877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AI_IoT</a:t>
              </a:r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사용 예시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AI 교육 자료 예시">
            <a:hlinkClick r:id="" action="ppaction://media"/>
            <a:extLst>
              <a:ext uri="{FF2B5EF4-FFF2-40B4-BE49-F238E27FC236}">
                <a16:creationId xmlns:a16="http://schemas.microsoft.com/office/drawing/2014/main" id="{014C7EBE-F49F-493C-974B-8EDD94D974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9468" y="2182523"/>
            <a:ext cx="6492875" cy="3657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EFA26-06BF-400A-9D9D-F4450CF32810}"/>
              </a:ext>
            </a:extLst>
          </p:cNvPr>
          <p:cNvSpPr txBox="1"/>
          <p:nvPr/>
        </p:nvSpPr>
        <p:spPr>
          <a:xfrm>
            <a:off x="4011100" y="6287134"/>
            <a:ext cx="266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동영상 예시 자료</a:t>
            </a:r>
          </a:p>
        </p:txBody>
      </p:sp>
    </p:spTree>
    <p:extLst>
      <p:ext uri="{BB962C8B-B14F-4D97-AF65-F5344CB8AC3E}">
        <p14:creationId xmlns:p14="http://schemas.microsoft.com/office/powerpoint/2010/main" val="17419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45993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디자인 </a:t>
            </a:r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씽킹</a:t>
            </a:r>
            <a:endParaRPr lang="ko-KR" altLang="en-US" sz="6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3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디자인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씽킹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02EFBB-7512-469D-A8ED-D27518337506}"/>
              </a:ext>
            </a:extLst>
          </p:cNvPr>
          <p:cNvSpPr/>
          <p:nvPr/>
        </p:nvSpPr>
        <p:spPr>
          <a:xfrm>
            <a:off x="3330770" y="3318172"/>
            <a:ext cx="4030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디자인 </a:t>
            </a:r>
            <a:r>
              <a:rPr lang="ko-KR" alt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씽킹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3150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디자인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씽킹</a:t>
            </a:r>
            <a:endParaRPr lang="ko-KR" altLang="en-US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02EFBB-7512-469D-A8ED-D27518337506}"/>
              </a:ext>
            </a:extLst>
          </p:cNvPr>
          <p:cNvSpPr/>
          <p:nvPr/>
        </p:nvSpPr>
        <p:spPr>
          <a:xfrm>
            <a:off x="241920" y="2234171"/>
            <a:ext cx="9613280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해결하고자 하는 문제는</a:t>
            </a:r>
            <a:endParaRPr lang="en-US" altLang="ko-K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742950" indent="-742950">
              <a:buAutoNum type="arabicPeriod"/>
            </a:pPr>
            <a:r>
              <a:rPr lang="ko-KR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왜 해결을 해야 하는가</a:t>
            </a:r>
            <a:r>
              <a:rPr lang="en-US" altLang="ko-K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  <a:p>
            <a:pPr marL="742950" indent="-742950">
              <a:buAutoNum type="arabicPeriod"/>
            </a:pPr>
            <a:r>
              <a:rPr lang="ko-KR" altLang="en-US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디자인씽킹</a:t>
            </a:r>
            <a:r>
              <a:rPr lang="ko-KR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ko-KR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</a:t>
            </a:r>
            <a:b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공감하기</a:t>
            </a:r>
            <a:b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문제 정의</a:t>
            </a:r>
            <a:b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아이디어 내기</a:t>
            </a:r>
            <a:b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프로토타입</a:t>
            </a:r>
            <a:b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테스트 및 피드백</a:t>
            </a:r>
            <a:endParaRPr lang="en-US" altLang="ko-KR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주사용자는 누구이며 장점은 무엇인가</a:t>
            </a:r>
            <a:endParaRPr lang="en-US" altLang="ko-K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2062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4" name="그림 33" descr="시계이(가) 표시된 사진&#10;&#10;자동 생성된 설명">
            <a:extLst>
              <a:ext uri="{FF2B5EF4-FFF2-40B4-BE49-F238E27FC236}">
                <a16:creationId xmlns:a16="http://schemas.microsoft.com/office/drawing/2014/main" id="{7A4EB3DA-BC69-47A1-97EC-10655995C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07" y="2188193"/>
            <a:ext cx="1080000" cy="1080000"/>
          </a:xfrm>
          <a:prstGeom prst="rect">
            <a:avLst/>
          </a:prstGeom>
        </p:spPr>
      </p:pic>
      <p:pic>
        <p:nvPicPr>
          <p:cNvPr id="35" name="그림 34" descr="컴퓨터이(가) 표시된 사진&#10;&#10;자동 생성된 설명">
            <a:extLst>
              <a:ext uri="{FF2B5EF4-FFF2-40B4-BE49-F238E27FC236}">
                <a16:creationId xmlns:a16="http://schemas.microsoft.com/office/drawing/2014/main" id="{8FB73A02-721F-4B77-9E8C-95B3983363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86" y="2188193"/>
            <a:ext cx="1080000" cy="1080000"/>
          </a:xfrm>
          <a:prstGeom prst="rect">
            <a:avLst/>
          </a:prstGeom>
        </p:spPr>
      </p:pic>
      <p:pic>
        <p:nvPicPr>
          <p:cNvPr id="36" name="그림 35" descr="표지판, 검은색, 빨간색이(가) 표시된 사진&#10;&#10;자동 생성된 설명">
            <a:extLst>
              <a:ext uri="{FF2B5EF4-FFF2-40B4-BE49-F238E27FC236}">
                <a16:creationId xmlns:a16="http://schemas.microsoft.com/office/drawing/2014/main" id="{5A04A34C-E196-4864-A1CF-C708F6FA2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67" y="2188193"/>
            <a:ext cx="1080000" cy="108000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0634D3-2C16-459C-A4B9-D4F7FB465B51}"/>
              </a:ext>
            </a:extLst>
          </p:cNvPr>
          <p:cNvGrpSpPr/>
          <p:nvPr/>
        </p:nvGrpSpPr>
        <p:grpSpPr>
          <a:xfrm>
            <a:off x="2085402" y="2556884"/>
            <a:ext cx="6879171" cy="2322050"/>
            <a:chOff x="330094" y="2351971"/>
            <a:chExt cx="6879171" cy="232205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07A05B1-5EFA-4C29-BCA5-E83624FBA151}"/>
                </a:ext>
              </a:extLst>
            </p:cNvPr>
            <p:cNvGrpSpPr/>
            <p:nvPr/>
          </p:nvGrpSpPr>
          <p:grpSpPr>
            <a:xfrm>
              <a:off x="2373106" y="2351971"/>
              <a:ext cx="2793146" cy="348343"/>
              <a:chOff x="2497889" y="2714828"/>
              <a:chExt cx="2793146" cy="348343"/>
            </a:xfrm>
          </p:grpSpPr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64F77EB2-7CF4-4D77-B0CB-2FC3B73AD17E}"/>
                  </a:ext>
                </a:extLst>
              </p:cNvPr>
              <p:cNvSpPr/>
              <p:nvPr/>
            </p:nvSpPr>
            <p:spPr>
              <a:xfrm>
                <a:off x="2497889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2B306263-A829-45DD-A91D-556CB149EC60}"/>
                  </a:ext>
                </a:extLst>
              </p:cNvPr>
              <p:cNvSpPr/>
              <p:nvPr/>
            </p:nvSpPr>
            <p:spPr>
              <a:xfrm>
                <a:off x="4824208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E2E8F2-D7C8-4529-8588-C806BB1FA79A}"/>
                </a:ext>
              </a:extLst>
            </p:cNvPr>
            <p:cNvSpPr/>
            <p:nvPr/>
          </p:nvSpPr>
          <p:spPr>
            <a:xfrm>
              <a:off x="330094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Gather(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모으기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데이터를 모으는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단계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4608B-94A1-48F8-9D3F-F8BFFFFE8343}"/>
                </a:ext>
              </a:extLst>
            </p:cNvPr>
            <p:cNvSpPr/>
            <p:nvPr/>
          </p:nvSpPr>
          <p:spPr>
            <a:xfrm>
              <a:off x="2656413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Train(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학습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수집된 데이터를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 학습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714810E-37AD-449B-A633-A12B9222CEA3}"/>
                </a:ext>
              </a:extLst>
            </p:cNvPr>
            <p:cNvSpPr/>
            <p:nvPr/>
          </p:nvSpPr>
          <p:spPr>
            <a:xfrm>
              <a:off x="4982732" y="3429000"/>
              <a:ext cx="2226533" cy="875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Export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결과 도출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2B7BEF-6E9B-4955-A57D-9B14F5159144}"/>
              </a:ext>
            </a:extLst>
          </p:cNvPr>
          <p:cNvGrpSpPr/>
          <p:nvPr/>
        </p:nvGrpSpPr>
        <p:grpSpPr>
          <a:xfrm>
            <a:off x="584600" y="5136344"/>
            <a:ext cx="9522612" cy="1976460"/>
            <a:chOff x="779828" y="5437419"/>
            <a:chExt cx="9522612" cy="197646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38149CF-C2F4-4486-97F9-2C5B4D78FB40}"/>
                </a:ext>
              </a:extLst>
            </p:cNvPr>
            <p:cNvSpPr/>
            <p:nvPr/>
          </p:nvSpPr>
          <p:spPr>
            <a:xfrm>
              <a:off x="779828" y="5437419"/>
              <a:ext cx="9522612" cy="1976460"/>
            </a:xfrm>
            <a:prstGeom prst="roundRect">
              <a:avLst/>
            </a:prstGeom>
            <a:noFill/>
            <a:ln w="76200">
              <a:solidFill>
                <a:srgbClr val="9769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2B910C-8957-4BD3-AC7D-FAE852DC5084}"/>
                </a:ext>
              </a:extLst>
            </p:cNvPr>
            <p:cNvSpPr/>
            <p:nvPr/>
          </p:nvSpPr>
          <p:spPr>
            <a:xfrm>
              <a:off x="2815477" y="5607620"/>
              <a:ext cx="7255303" cy="1614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srgbClr val="FD6662"/>
                  </a:solidFill>
                </a:rPr>
                <a:t>티쳐블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 머신 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(teachable machine)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티쳐블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머신은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구글에서 개발한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머신러닝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프로그램으로 별도의 회원가입이나 다운로드 없이 웹상에서 사용할 수 있다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카메라가 있는 노트북이나 </a:t>
              </a:r>
              <a:r>
                <a:rPr lang="ko-KR" altLang="en-US" sz="16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웹캠이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있는 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PC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56" name="Picture 2" descr="Teachable Review (2020): The Best Online Course Platform?">
              <a:extLst>
                <a:ext uri="{FF2B5EF4-FFF2-40B4-BE49-F238E27FC236}">
                  <a16:creationId xmlns:a16="http://schemas.microsoft.com/office/drawing/2014/main" id="{89690BD0-8711-41DF-8883-D9157B27B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0" r="16012"/>
            <a:stretch/>
          </p:blipFill>
          <p:spPr bwMode="auto">
            <a:xfrm>
              <a:off x="992221" y="5817542"/>
              <a:ext cx="1666446" cy="121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159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1978E6-5F94-498C-9C99-DF1FF7DFA3BA}"/>
              </a:ext>
            </a:extLst>
          </p:cNvPr>
          <p:cNvGrpSpPr/>
          <p:nvPr/>
        </p:nvGrpSpPr>
        <p:grpSpPr>
          <a:xfrm>
            <a:off x="5462845" y="2513780"/>
            <a:ext cx="4609069" cy="2838450"/>
            <a:chOff x="5532802" y="3075580"/>
            <a:chExt cx="6296142" cy="2838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61CD21A-1030-4085-92E7-5361C4BE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2802" y="3075580"/>
              <a:ext cx="6296142" cy="283845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0B380D8-818C-47C9-AF04-1846C0F00FEC}"/>
                </a:ext>
              </a:extLst>
            </p:cNvPr>
            <p:cNvSpPr/>
            <p:nvPr/>
          </p:nvSpPr>
          <p:spPr>
            <a:xfrm>
              <a:off x="6605399" y="4724400"/>
              <a:ext cx="1624201" cy="673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9729C62F-60B1-4CF5-B18F-B4860EC89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0" t="10185" r="44167" b="30370"/>
          <a:stretch/>
        </p:blipFill>
        <p:spPr>
          <a:xfrm>
            <a:off x="231519" y="2513780"/>
            <a:ext cx="4997450" cy="47320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332180-F49B-4B13-98C5-08C2D4A81C1A}"/>
              </a:ext>
            </a:extLst>
          </p:cNvPr>
          <p:cNvSpPr txBox="1"/>
          <p:nvPr/>
        </p:nvSpPr>
        <p:spPr>
          <a:xfrm>
            <a:off x="2730244" y="183521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크롬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–</a:t>
            </a:r>
            <a:r>
              <a:rPr lang="ko-KR" altLang="en-US" sz="2400" dirty="0" err="1">
                <a:latin typeface="+mn-ea"/>
              </a:rPr>
              <a:t>검색창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 err="1">
                <a:latin typeface="+mn-ea"/>
              </a:rPr>
              <a:t>티처블머신</a:t>
            </a:r>
            <a:r>
              <a:rPr lang="en-US" altLang="ko-KR" sz="2400" dirty="0">
                <a:latin typeface="+mn-ea"/>
              </a:rPr>
              <a:t>] – </a:t>
            </a:r>
            <a:r>
              <a:rPr lang="ko-KR" altLang="en-US" sz="2400" dirty="0" err="1">
                <a:latin typeface="+mn-ea"/>
              </a:rPr>
              <a:t>티처블머신</a:t>
            </a:r>
            <a:r>
              <a:rPr lang="ko-KR" altLang="en-US" sz="2400" dirty="0">
                <a:latin typeface="+mn-ea"/>
              </a:rPr>
              <a:t> 접속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5E2EE-34C1-4678-821D-18F606A8BA68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40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332180-F49B-4B13-98C5-08C2D4A81C1A}"/>
              </a:ext>
            </a:extLst>
          </p:cNvPr>
          <p:cNvSpPr txBox="1"/>
          <p:nvPr/>
        </p:nvSpPr>
        <p:spPr>
          <a:xfrm>
            <a:off x="6225690" y="2456398"/>
            <a:ext cx="3463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Teachable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Machine</a:t>
            </a:r>
          </a:p>
          <a:p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Image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Audio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Pose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ACBDEB9B-52F7-4CA3-91FA-957826260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1" y="2521078"/>
            <a:ext cx="5466434" cy="2244936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66711A37-3CFC-46F0-94AC-E28DFEC337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41"/>
          <a:stretch/>
        </p:blipFill>
        <p:spPr>
          <a:xfrm>
            <a:off x="592772" y="4895393"/>
            <a:ext cx="5466433" cy="24422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7030E3-8DA7-48D6-9D59-501B9F4AF5E5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42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D6732A-D0FA-4583-B2FB-F9D53BDAAF52}"/>
              </a:ext>
            </a:extLst>
          </p:cNvPr>
          <p:cNvGrpSpPr/>
          <p:nvPr/>
        </p:nvGrpSpPr>
        <p:grpSpPr>
          <a:xfrm>
            <a:off x="743248" y="2257216"/>
            <a:ext cx="3638528" cy="2373549"/>
            <a:chOff x="0" y="1835212"/>
            <a:chExt cx="12192000" cy="5022788"/>
          </a:xfrm>
        </p:grpSpPr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45800FF-1956-4341-B25E-38A432C0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35212"/>
              <a:ext cx="12192000" cy="502278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D3E22D8-0F76-4A57-9252-4CD5E16FE03F}"/>
                </a:ext>
              </a:extLst>
            </p:cNvPr>
            <p:cNvSpPr/>
            <p:nvPr/>
          </p:nvSpPr>
          <p:spPr>
            <a:xfrm>
              <a:off x="1162301" y="3960112"/>
              <a:ext cx="958599" cy="573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0769A64E-9073-47A4-8582-BDF23638E384}"/>
                </a:ext>
              </a:extLst>
            </p:cNvPr>
            <p:cNvSpPr/>
            <p:nvPr/>
          </p:nvSpPr>
          <p:spPr>
            <a:xfrm flipH="1" flipV="1">
              <a:off x="2225715" y="4103019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5EF964-CABB-4065-ADC9-3E07128A4F27}"/>
              </a:ext>
            </a:extLst>
          </p:cNvPr>
          <p:cNvGrpSpPr/>
          <p:nvPr/>
        </p:nvGrpSpPr>
        <p:grpSpPr>
          <a:xfrm>
            <a:off x="5559200" y="2257216"/>
            <a:ext cx="3522428" cy="2373549"/>
            <a:chOff x="143742" y="1928149"/>
            <a:chExt cx="12192000" cy="5013041"/>
          </a:xfrm>
        </p:grpSpPr>
        <p:pic>
          <p:nvPicPr>
            <p:cNvPr id="25" name="그림 2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9FEEFEF-B92D-4E63-9486-30F63F54A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42" y="1928149"/>
              <a:ext cx="12192000" cy="501304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BAA168-101D-4DCC-8A1D-E856AC7D4F64}"/>
                </a:ext>
              </a:extLst>
            </p:cNvPr>
            <p:cNvSpPr/>
            <p:nvPr/>
          </p:nvSpPr>
          <p:spPr>
            <a:xfrm>
              <a:off x="1346459" y="4919602"/>
              <a:ext cx="2150083" cy="573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1E6081C4-EC7E-4BA2-9326-F6136ED20C2C}"/>
                </a:ext>
              </a:extLst>
            </p:cNvPr>
            <p:cNvSpPr/>
            <p:nvPr/>
          </p:nvSpPr>
          <p:spPr>
            <a:xfrm flipH="1" flipV="1">
              <a:off x="3626757" y="5031737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F4D14E-18E8-4B9E-A0BA-06A14F92F2B2}"/>
              </a:ext>
            </a:extLst>
          </p:cNvPr>
          <p:cNvGrpSpPr/>
          <p:nvPr/>
        </p:nvGrpSpPr>
        <p:grpSpPr>
          <a:xfrm>
            <a:off x="743249" y="4684355"/>
            <a:ext cx="3580478" cy="2694562"/>
            <a:chOff x="24875" y="1835212"/>
            <a:chExt cx="12051857" cy="5022788"/>
          </a:xfrm>
        </p:grpSpPr>
        <p:pic>
          <p:nvPicPr>
            <p:cNvPr id="29" name="그림 2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42C5236-1B80-4551-8066-E1EF34C02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149"/>
            <a:stretch/>
          </p:blipFill>
          <p:spPr>
            <a:xfrm>
              <a:off x="24875" y="1835212"/>
              <a:ext cx="12051857" cy="502278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B6E7D42-ADEA-4B5F-B5C3-D0171FF56FA0}"/>
                </a:ext>
              </a:extLst>
            </p:cNvPr>
            <p:cNvSpPr/>
            <p:nvPr/>
          </p:nvSpPr>
          <p:spPr>
            <a:xfrm flipV="1">
              <a:off x="3695700" y="3949700"/>
              <a:ext cx="2425175" cy="2108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DD7796F-76ED-47F9-B94A-B881EB6C58FD}"/>
              </a:ext>
            </a:extLst>
          </p:cNvPr>
          <p:cNvGrpSpPr/>
          <p:nvPr/>
        </p:nvGrpSpPr>
        <p:grpSpPr>
          <a:xfrm>
            <a:off x="5559200" y="4684355"/>
            <a:ext cx="3522428" cy="2571026"/>
            <a:chOff x="2" y="1835214"/>
            <a:chExt cx="11985202" cy="4878587"/>
          </a:xfrm>
        </p:grpSpPr>
        <p:pic>
          <p:nvPicPr>
            <p:cNvPr id="32" name="그림 3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D989715-A054-4DEA-8ED3-FC89D7B1F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6" b="2871"/>
            <a:stretch/>
          </p:blipFill>
          <p:spPr>
            <a:xfrm>
              <a:off x="2" y="1835214"/>
              <a:ext cx="11985202" cy="4878587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7917F8-1797-48F6-8073-BC95564FA988}"/>
                </a:ext>
              </a:extLst>
            </p:cNvPr>
            <p:cNvSpPr/>
            <p:nvPr/>
          </p:nvSpPr>
          <p:spPr>
            <a:xfrm flipV="1">
              <a:off x="6604000" y="3987800"/>
              <a:ext cx="2209800" cy="17114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87C8F5F6-F633-4D4D-A6FE-BB309E77A666}"/>
                </a:ext>
              </a:extLst>
            </p:cNvPr>
            <p:cNvSpPr/>
            <p:nvPr/>
          </p:nvSpPr>
          <p:spPr>
            <a:xfrm flipH="1" flipV="1">
              <a:off x="8910480" y="3987800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2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7DDEB46B-B0B8-40B4-A4EE-C55B542E8B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4" y="2412562"/>
            <a:ext cx="4562272" cy="324980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534934-FF77-4E92-A0A2-AF0300C2B956}"/>
              </a:ext>
            </a:extLst>
          </p:cNvPr>
          <p:cNvSpPr txBox="1"/>
          <p:nvPr/>
        </p:nvSpPr>
        <p:spPr>
          <a:xfrm>
            <a:off x="5807400" y="2221585"/>
            <a:ext cx="4056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Teachable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Machine</a:t>
            </a:r>
          </a:p>
          <a:p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Image </a:t>
            </a:r>
            <a:r>
              <a:rPr lang="ko-KR" altLang="en-US" sz="1600" b="1" dirty="0">
                <a:latin typeface="+mn-ea"/>
              </a:rPr>
              <a:t>모델 결과에 따라 </a:t>
            </a:r>
            <a:r>
              <a:rPr lang="en-US" altLang="ko-KR" sz="1600" b="1" dirty="0">
                <a:latin typeface="+mn-ea"/>
              </a:rPr>
              <a:t>Output</a:t>
            </a:r>
            <a:r>
              <a:rPr lang="ko-KR" altLang="en-US" sz="1600" b="1" dirty="0">
                <a:latin typeface="+mn-ea"/>
              </a:rPr>
              <a:t> 값이 결정 됨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Export mode </a:t>
            </a:r>
            <a:r>
              <a:rPr lang="ko-KR" altLang="en-US" sz="1600" b="1" dirty="0">
                <a:latin typeface="+mn-ea"/>
              </a:rPr>
              <a:t>을 통해 다양한 추가 기능 활용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BACD0-B4BD-4EEA-87E1-AD3E13D6907A}"/>
              </a:ext>
            </a:extLst>
          </p:cNvPr>
          <p:cNvSpPr/>
          <p:nvPr/>
        </p:nvSpPr>
        <p:spPr>
          <a:xfrm>
            <a:off x="4552544" y="3025302"/>
            <a:ext cx="784761" cy="323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5F482-34F4-4D00-9C63-BF2D3DEAF9B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11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31283F63-3105-4ED8-9E0D-EBB06FF94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5" y="2029229"/>
            <a:ext cx="4819056" cy="25524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E06F39-3D90-462F-B99D-ACE9C5B7C75A}"/>
              </a:ext>
            </a:extLst>
          </p:cNvPr>
          <p:cNvSpPr/>
          <p:nvPr/>
        </p:nvSpPr>
        <p:spPr>
          <a:xfrm>
            <a:off x="2615035" y="2899123"/>
            <a:ext cx="702646" cy="245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86C8C-D735-4602-A676-51ECABDBB991}"/>
              </a:ext>
            </a:extLst>
          </p:cNvPr>
          <p:cNvSpPr txBox="1"/>
          <p:nvPr/>
        </p:nvSpPr>
        <p:spPr>
          <a:xfrm>
            <a:off x="5345906" y="2029229"/>
            <a:ext cx="405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완성된 모델을 온라인에 활용되어 사용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웹페이지를 이용한 온라인 주소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F5134C-4DF2-41BA-B6A1-207677BDB620}"/>
              </a:ext>
            </a:extLst>
          </p:cNvPr>
          <p:cNvSpPr/>
          <p:nvPr/>
        </p:nvSpPr>
        <p:spPr>
          <a:xfrm>
            <a:off x="1528163" y="3240015"/>
            <a:ext cx="2689196" cy="147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9094FA-ECB5-48B5-939B-A77B8F1D6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2" y="4775746"/>
            <a:ext cx="4805549" cy="238922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46DA2A-B31A-479A-8796-CB2EF7E7AC37}"/>
              </a:ext>
            </a:extLst>
          </p:cNvPr>
          <p:cNvSpPr/>
          <p:nvPr/>
        </p:nvSpPr>
        <p:spPr>
          <a:xfrm>
            <a:off x="2889111" y="5536633"/>
            <a:ext cx="702646" cy="245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01D845-F762-41CB-902C-828F4BE11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89" y="4775746"/>
            <a:ext cx="1781175" cy="14001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D4B9B1-1CA7-49FF-84A6-ECD2B460C301}"/>
              </a:ext>
            </a:extLst>
          </p:cNvPr>
          <p:cNvSpPr txBox="1"/>
          <p:nvPr/>
        </p:nvSpPr>
        <p:spPr>
          <a:xfrm>
            <a:off x="5302689" y="5837367"/>
            <a:ext cx="5125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AI </a:t>
            </a:r>
            <a:r>
              <a:rPr lang="ko-KR" altLang="en-US" sz="1600" b="1" dirty="0">
                <a:latin typeface="+mn-ea"/>
              </a:rPr>
              <a:t>분류 모델을 파일로 보유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사과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배에 관한 사진 데이터를 보관 하고 있지 않고 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  </a:t>
            </a:r>
            <a:r>
              <a:rPr lang="ko-KR" altLang="en-US" sz="1600" b="1" dirty="0">
                <a:latin typeface="+mn-ea"/>
              </a:rPr>
              <a:t>사과와 배를 나누는 알고리즘을 통해 적인 용량으로 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  </a:t>
            </a:r>
            <a:r>
              <a:rPr lang="ko-KR" altLang="en-US" sz="1600" b="1" dirty="0">
                <a:latin typeface="+mn-ea"/>
              </a:rPr>
              <a:t>확보 가능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F0C5A-6FFA-49E5-8023-AA697B6FE5B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69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14756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티처블머신과</a:t>
            </a:r>
            <a:br>
              <a:rPr lang="en-US" altLang="ko-KR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</a:br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피지컬컴퓨팅</a:t>
            </a:r>
            <a:endParaRPr lang="ko-KR" altLang="en-US" sz="6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6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1400</TotalTime>
  <Words>584</Words>
  <Application>Microsoft Office PowerPoint</Application>
  <PresentationFormat>사용자 지정</PresentationFormat>
  <Paragraphs>189</Paragraphs>
  <Slides>26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이 영진</cp:lastModifiedBy>
  <cp:revision>206</cp:revision>
  <dcterms:created xsi:type="dcterms:W3CDTF">2019-12-13T00:37:28Z</dcterms:created>
  <dcterms:modified xsi:type="dcterms:W3CDTF">2021-05-19T03:48:09Z</dcterms:modified>
</cp:coreProperties>
</file>